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122E6-9139-4401-90D1-C763A1778ACF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76859-6CBD-4247-8BEC-EE71950A9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840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84011-0AC2-4A81-8746-7BE502D03E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7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50C-BB0D-43AD-A710-53E36EEE191A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02222-AEB2-4EA9-9F91-8E671C962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862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50C-BB0D-43AD-A710-53E36EEE191A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02222-AEB2-4EA9-9F91-8E671C962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25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50C-BB0D-43AD-A710-53E36EEE191A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02222-AEB2-4EA9-9F91-8E671C962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884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50C-BB0D-43AD-A710-53E36EEE191A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02222-AEB2-4EA9-9F91-8E671C962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00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50C-BB0D-43AD-A710-53E36EEE191A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02222-AEB2-4EA9-9F91-8E671C962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95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50C-BB0D-43AD-A710-53E36EEE191A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02222-AEB2-4EA9-9F91-8E671C962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063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50C-BB0D-43AD-A710-53E36EEE191A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02222-AEB2-4EA9-9F91-8E671C962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20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50C-BB0D-43AD-A710-53E36EEE191A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02222-AEB2-4EA9-9F91-8E671C962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46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50C-BB0D-43AD-A710-53E36EEE191A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02222-AEB2-4EA9-9F91-8E671C962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96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50C-BB0D-43AD-A710-53E36EEE191A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02222-AEB2-4EA9-9F91-8E671C962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111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50C-BB0D-43AD-A710-53E36EEE191A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02222-AEB2-4EA9-9F91-8E671C962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50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9C50C-BB0D-43AD-A710-53E36EEE191A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02222-AEB2-4EA9-9F91-8E671C962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00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583" y="0"/>
            <a:ext cx="9258287" cy="6858001"/>
            <a:chOff x="-9998" y="990600"/>
            <a:chExt cx="9055183" cy="5785632"/>
          </a:xfrm>
        </p:grpSpPr>
        <p:sp>
          <p:nvSpPr>
            <p:cNvPr id="3" name="Rectangle 2"/>
            <p:cNvSpPr/>
            <p:nvPr/>
          </p:nvSpPr>
          <p:spPr>
            <a:xfrm>
              <a:off x="-9998" y="990600"/>
              <a:ext cx="9055183" cy="578563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</p:sp>
        <p:sp>
          <p:nvSpPr>
            <p:cNvPr id="6" name="Freeform 5"/>
            <p:cNvSpPr/>
            <p:nvPr/>
          </p:nvSpPr>
          <p:spPr>
            <a:xfrm>
              <a:off x="1482170" y="1140854"/>
              <a:ext cx="6821377" cy="800462"/>
            </a:xfrm>
            <a:custGeom>
              <a:avLst/>
              <a:gdLst>
                <a:gd name="connsiteX0" fmla="*/ 0 w 6821377"/>
                <a:gd name="connsiteY0" fmla="*/ 80046 h 800462"/>
                <a:gd name="connsiteX1" fmla="*/ 80046 w 6821377"/>
                <a:gd name="connsiteY1" fmla="*/ 0 h 800462"/>
                <a:gd name="connsiteX2" fmla="*/ 6741331 w 6821377"/>
                <a:gd name="connsiteY2" fmla="*/ 0 h 800462"/>
                <a:gd name="connsiteX3" fmla="*/ 6821377 w 6821377"/>
                <a:gd name="connsiteY3" fmla="*/ 80046 h 800462"/>
                <a:gd name="connsiteX4" fmla="*/ 6821377 w 6821377"/>
                <a:gd name="connsiteY4" fmla="*/ 720416 h 800462"/>
                <a:gd name="connsiteX5" fmla="*/ 6741331 w 6821377"/>
                <a:gd name="connsiteY5" fmla="*/ 800462 h 800462"/>
                <a:gd name="connsiteX6" fmla="*/ 80046 w 6821377"/>
                <a:gd name="connsiteY6" fmla="*/ 800462 h 800462"/>
                <a:gd name="connsiteX7" fmla="*/ 0 w 6821377"/>
                <a:gd name="connsiteY7" fmla="*/ 720416 h 800462"/>
                <a:gd name="connsiteX8" fmla="*/ 0 w 6821377"/>
                <a:gd name="connsiteY8" fmla="*/ 80046 h 800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21377" h="800462">
                  <a:moveTo>
                    <a:pt x="0" y="80046"/>
                  </a:moveTo>
                  <a:cubicBezTo>
                    <a:pt x="0" y="35838"/>
                    <a:pt x="35838" y="0"/>
                    <a:pt x="80046" y="0"/>
                  </a:cubicBezTo>
                  <a:lnTo>
                    <a:pt x="6741331" y="0"/>
                  </a:lnTo>
                  <a:cubicBezTo>
                    <a:pt x="6785539" y="0"/>
                    <a:pt x="6821377" y="35838"/>
                    <a:pt x="6821377" y="80046"/>
                  </a:cubicBezTo>
                  <a:lnTo>
                    <a:pt x="6821377" y="720416"/>
                  </a:lnTo>
                  <a:cubicBezTo>
                    <a:pt x="6821377" y="764624"/>
                    <a:pt x="6785539" y="800462"/>
                    <a:pt x="6741331" y="800462"/>
                  </a:cubicBezTo>
                  <a:lnTo>
                    <a:pt x="80046" y="800462"/>
                  </a:lnTo>
                  <a:cubicBezTo>
                    <a:pt x="35838" y="800462"/>
                    <a:pt x="0" y="764624"/>
                    <a:pt x="0" y="720416"/>
                  </a:cubicBezTo>
                  <a:lnTo>
                    <a:pt x="0" y="80046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28575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405" tIns="84405" rIns="84405" bIns="84405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>
                  <a:solidFill>
                    <a:sysClr val="window" lastClr="FFFFFF"/>
                  </a:solidFill>
                  <a:latin typeface="Palatino Linotype"/>
                  <a:ea typeface="+mn-ea"/>
                  <a:cs typeface="+mn-cs"/>
                </a:rPr>
                <a:t>NJHC Board of Trustee</a:t>
              </a:r>
              <a:r>
                <a:rPr lang="en-US" sz="2800" kern="1200" dirty="0" smtClean="0">
                  <a:solidFill>
                    <a:sysClr val="window" lastClr="FFFFFF"/>
                  </a:solidFill>
                  <a:latin typeface="Palatino Linotype"/>
                  <a:ea typeface="+mn-ea"/>
                  <a:cs typeface="+mn-cs"/>
                </a:rPr>
                <a:t>s 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kern="1200" dirty="0" smtClean="0">
                  <a:solidFill>
                    <a:sysClr val="window" lastClr="FFFFFF"/>
                  </a:solidFill>
                  <a:latin typeface="Palatino Linotype"/>
                  <a:ea typeface="+mn-ea"/>
                  <a:cs typeface="+mn-cs"/>
                </a:rPr>
                <a:t>(Includes Funding Partners </a:t>
              </a:r>
              <a:r>
                <a:rPr lang="en-US" sz="1050" kern="1200" dirty="0" smtClean="0">
                  <a:solidFill>
                    <a:sysClr val="window" lastClr="FFFFFF"/>
                  </a:solidFill>
                  <a:latin typeface="Palatino Linotype"/>
                  <a:ea typeface="+mn-ea"/>
                  <a:cs typeface="+mn-cs"/>
                </a:rPr>
                <a:t>&amp; </a:t>
              </a:r>
              <a:r>
                <a:rPr lang="en-US" sz="1050" kern="1200" dirty="0" smtClean="0">
                  <a:solidFill>
                    <a:sysClr val="window" lastClr="FFFFFF"/>
                  </a:solidFill>
                  <a:latin typeface="Palatino Linotype"/>
                  <a:ea typeface="+mn-ea"/>
                  <a:cs typeface="+mn-cs"/>
                </a:rPr>
                <a:t>the Executive Committee</a:t>
              </a:r>
              <a:r>
                <a:rPr lang="en-US" sz="1050" kern="1200" dirty="0" smtClean="0">
                  <a:solidFill>
                    <a:sysClr val="window" lastClr="FFFFFF"/>
                  </a:solidFill>
                  <a:latin typeface="Palatino Linotype"/>
                  <a:ea typeface="+mn-ea"/>
                  <a:cs typeface="+mn-cs"/>
                </a:rPr>
                <a:t>)</a:t>
              </a:r>
              <a:endParaRPr lang="en-US" sz="1050" kern="1200" dirty="0">
                <a:solidFill>
                  <a:sysClr val="window" lastClr="FFFFFF"/>
                </a:solidFill>
                <a:latin typeface="Palatino Linotype"/>
                <a:ea typeface="+mn-ea"/>
                <a:cs typeface="+mn-cs"/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829072" y="2207567"/>
              <a:ext cx="6087543" cy="761912"/>
            </a:xfrm>
            <a:custGeom>
              <a:avLst/>
              <a:gdLst>
                <a:gd name="connsiteX0" fmla="*/ 0 w 6087543"/>
                <a:gd name="connsiteY0" fmla="*/ 76191 h 761912"/>
                <a:gd name="connsiteX1" fmla="*/ 76191 w 6087543"/>
                <a:gd name="connsiteY1" fmla="*/ 0 h 761912"/>
                <a:gd name="connsiteX2" fmla="*/ 6011352 w 6087543"/>
                <a:gd name="connsiteY2" fmla="*/ 0 h 761912"/>
                <a:gd name="connsiteX3" fmla="*/ 6087543 w 6087543"/>
                <a:gd name="connsiteY3" fmla="*/ 76191 h 761912"/>
                <a:gd name="connsiteX4" fmla="*/ 6087543 w 6087543"/>
                <a:gd name="connsiteY4" fmla="*/ 685721 h 761912"/>
                <a:gd name="connsiteX5" fmla="*/ 6011352 w 6087543"/>
                <a:gd name="connsiteY5" fmla="*/ 761912 h 761912"/>
                <a:gd name="connsiteX6" fmla="*/ 76191 w 6087543"/>
                <a:gd name="connsiteY6" fmla="*/ 761912 h 761912"/>
                <a:gd name="connsiteX7" fmla="*/ 0 w 6087543"/>
                <a:gd name="connsiteY7" fmla="*/ 685721 h 761912"/>
                <a:gd name="connsiteX8" fmla="*/ 0 w 6087543"/>
                <a:gd name="connsiteY8" fmla="*/ 76191 h 76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87543" h="761912">
                  <a:moveTo>
                    <a:pt x="0" y="76191"/>
                  </a:moveTo>
                  <a:cubicBezTo>
                    <a:pt x="0" y="34112"/>
                    <a:pt x="34112" y="0"/>
                    <a:pt x="76191" y="0"/>
                  </a:cubicBezTo>
                  <a:lnTo>
                    <a:pt x="6011352" y="0"/>
                  </a:lnTo>
                  <a:cubicBezTo>
                    <a:pt x="6053431" y="0"/>
                    <a:pt x="6087543" y="34112"/>
                    <a:pt x="6087543" y="76191"/>
                  </a:cubicBezTo>
                  <a:lnTo>
                    <a:pt x="6087543" y="685721"/>
                  </a:lnTo>
                  <a:cubicBezTo>
                    <a:pt x="6087543" y="727800"/>
                    <a:pt x="6053431" y="761912"/>
                    <a:pt x="6011352" y="761912"/>
                  </a:cubicBezTo>
                  <a:lnTo>
                    <a:pt x="76191" y="761912"/>
                  </a:lnTo>
                  <a:cubicBezTo>
                    <a:pt x="34112" y="761912"/>
                    <a:pt x="0" y="727800"/>
                    <a:pt x="0" y="685721"/>
                  </a:cubicBezTo>
                  <a:lnTo>
                    <a:pt x="0" y="76191"/>
                  </a:lnTo>
                  <a:close/>
                </a:path>
              </a:pathLst>
            </a:custGeom>
            <a:solidFill>
              <a:srgbClr val="00B050"/>
            </a:solidFill>
            <a:ln w="28575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276" tIns="83276" rIns="83276" bIns="8327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>
                  <a:solidFill>
                    <a:sysClr val="window" lastClr="FFFFFF"/>
                  </a:solidFill>
                  <a:latin typeface="Palatino Linotype"/>
                  <a:ea typeface="+mn-ea"/>
                  <a:cs typeface="+mn-cs"/>
                </a:rPr>
                <a:t>Executive Committee 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146199" y="3214743"/>
              <a:ext cx="2629642" cy="811590"/>
            </a:xfrm>
            <a:custGeom>
              <a:avLst/>
              <a:gdLst>
                <a:gd name="connsiteX0" fmla="*/ 0 w 1557735"/>
                <a:gd name="connsiteY0" fmla="*/ 65207 h 652074"/>
                <a:gd name="connsiteX1" fmla="*/ 65207 w 1557735"/>
                <a:gd name="connsiteY1" fmla="*/ 0 h 652074"/>
                <a:gd name="connsiteX2" fmla="*/ 1492528 w 1557735"/>
                <a:gd name="connsiteY2" fmla="*/ 0 h 652074"/>
                <a:gd name="connsiteX3" fmla="*/ 1557735 w 1557735"/>
                <a:gd name="connsiteY3" fmla="*/ 65207 h 652074"/>
                <a:gd name="connsiteX4" fmla="*/ 1557735 w 1557735"/>
                <a:gd name="connsiteY4" fmla="*/ 586867 h 652074"/>
                <a:gd name="connsiteX5" fmla="*/ 1492528 w 1557735"/>
                <a:gd name="connsiteY5" fmla="*/ 652074 h 652074"/>
                <a:gd name="connsiteX6" fmla="*/ 65207 w 1557735"/>
                <a:gd name="connsiteY6" fmla="*/ 652074 h 652074"/>
                <a:gd name="connsiteX7" fmla="*/ 0 w 1557735"/>
                <a:gd name="connsiteY7" fmla="*/ 586867 h 652074"/>
                <a:gd name="connsiteX8" fmla="*/ 0 w 1557735"/>
                <a:gd name="connsiteY8" fmla="*/ 65207 h 652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57735" h="652074">
                  <a:moveTo>
                    <a:pt x="0" y="65207"/>
                  </a:moveTo>
                  <a:cubicBezTo>
                    <a:pt x="0" y="29194"/>
                    <a:pt x="29194" y="0"/>
                    <a:pt x="65207" y="0"/>
                  </a:cubicBezTo>
                  <a:lnTo>
                    <a:pt x="1492528" y="0"/>
                  </a:lnTo>
                  <a:cubicBezTo>
                    <a:pt x="1528541" y="0"/>
                    <a:pt x="1557735" y="29194"/>
                    <a:pt x="1557735" y="65207"/>
                  </a:cubicBezTo>
                  <a:lnTo>
                    <a:pt x="1557735" y="586867"/>
                  </a:lnTo>
                  <a:cubicBezTo>
                    <a:pt x="1557735" y="622880"/>
                    <a:pt x="1528541" y="652074"/>
                    <a:pt x="1492528" y="652074"/>
                  </a:cubicBezTo>
                  <a:lnTo>
                    <a:pt x="65207" y="652074"/>
                  </a:lnTo>
                  <a:cubicBezTo>
                    <a:pt x="29194" y="652074"/>
                    <a:pt x="0" y="622880"/>
                    <a:pt x="0" y="586867"/>
                  </a:cubicBezTo>
                  <a:lnTo>
                    <a:pt x="0" y="65207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28575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49" tIns="76249" rIns="76249" bIns="7624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ysClr val="window" lastClr="FFFFFF"/>
                  </a:solidFill>
                  <a:latin typeface="Palatino Linotype"/>
                  <a:ea typeface="+mn-ea"/>
                  <a:cs typeface="+mn-cs"/>
                </a:rPr>
                <a:t>Regional Committees</a:t>
              </a:r>
              <a:endParaRPr lang="en-US" sz="2400" kern="1200" dirty="0">
                <a:solidFill>
                  <a:sysClr val="window" lastClr="FFFFFF"/>
                </a:solidFill>
                <a:latin typeface="Palatino Linotype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91724" y="4125709"/>
              <a:ext cx="1165016" cy="834045"/>
            </a:xfrm>
            <a:custGeom>
              <a:avLst/>
              <a:gdLst>
                <a:gd name="connsiteX0" fmla="*/ 0 w 895906"/>
                <a:gd name="connsiteY0" fmla="*/ 83405 h 834045"/>
                <a:gd name="connsiteX1" fmla="*/ 83405 w 895906"/>
                <a:gd name="connsiteY1" fmla="*/ 0 h 834045"/>
                <a:gd name="connsiteX2" fmla="*/ 812502 w 895906"/>
                <a:gd name="connsiteY2" fmla="*/ 0 h 834045"/>
                <a:gd name="connsiteX3" fmla="*/ 895907 w 895906"/>
                <a:gd name="connsiteY3" fmla="*/ 83405 h 834045"/>
                <a:gd name="connsiteX4" fmla="*/ 895906 w 895906"/>
                <a:gd name="connsiteY4" fmla="*/ 750641 h 834045"/>
                <a:gd name="connsiteX5" fmla="*/ 812501 w 895906"/>
                <a:gd name="connsiteY5" fmla="*/ 834046 h 834045"/>
                <a:gd name="connsiteX6" fmla="*/ 83405 w 895906"/>
                <a:gd name="connsiteY6" fmla="*/ 834045 h 834045"/>
                <a:gd name="connsiteX7" fmla="*/ 0 w 895906"/>
                <a:gd name="connsiteY7" fmla="*/ 750640 h 834045"/>
                <a:gd name="connsiteX8" fmla="*/ 0 w 895906"/>
                <a:gd name="connsiteY8" fmla="*/ 83405 h 834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5906" h="834045">
                  <a:moveTo>
                    <a:pt x="0" y="83405"/>
                  </a:moveTo>
                  <a:cubicBezTo>
                    <a:pt x="0" y="37342"/>
                    <a:pt x="37342" y="0"/>
                    <a:pt x="83405" y="0"/>
                  </a:cubicBezTo>
                  <a:lnTo>
                    <a:pt x="812502" y="0"/>
                  </a:lnTo>
                  <a:cubicBezTo>
                    <a:pt x="858565" y="0"/>
                    <a:pt x="895907" y="37342"/>
                    <a:pt x="895907" y="83405"/>
                  </a:cubicBezTo>
                  <a:cubicBezTo>
                    <a:pt x="895907" y="305817"/>
                    <a:pt x="895906" y="528229"/>
                    <a:pt x="895906" y="750641"/>
                  </a:cubicBezTo>
                  <a:cubicBezTo>
                    <a:pt x="895906" y="796704"/>
                    <a:pt x="858564" y="834046"/>
                    <a:pt x="812501" y="834046"/>
                  </a:cubicBezTo>
                  <a:lnTo>
                    <a:pt x="83405" y="834045"/>
                  </a:lnTo>
                  <a:cubicBezTo>
                    <a:pt x="37342" y="834045"/>
                    <a:pt x="0" y="796703"/>
                    <a:pt x="0" y="750640"/>
                  </a:cubicBezTo>
                  <a:lnTo>
                    <a:pt x="0" y="83405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58718" tIns="58718" rIns="58718" bIns="58718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Palatino Linotype" panose="02040502050505030304" pitchFamily="18" charset="0"/>
                </a:rPr>
                <a:t>Data Committee</a:t>
              </a:r>
              <a:endParaRPr lang="en-US" sz="1400" kern="1200" dirty="0">
                <a:latin typeface="Palatino Linotype" panose="02040502050505030304" pitchFamily="18" charset="0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1314929" y="4133956"/>
              <a:ext cx="1460912" cy="817552"/>
            </a:xfrm>
            <a:custGeom>
              <a:avLst/>
              <a:gdLst>
                <a:gd name="connsiteX0" fmla="*/ 0 w 963758"/>
                <a:gd name="connsiteY0" fmla="*/ 81755 h 817552"/>
                <a:gd name="connsiteX1" fmla="*/ 81755 w 963758"/>
                <a:gd name="connsiteY1" fmla="*/ 0 h 817552"/>
                <a:gd name="connsiteX2" fmla="*/ 882003 w 963758"/>
                <a:gd name="connsiteY2" fmla="*/ 0 h 817552"/>
                <a:gd name="connsiteX3" fmla="*/ 963758 w 963758"/>
                <a:gd name="connsiteY3" fmla="*/ 81755 h 817552"/>
                <a:gd name="connsiteX4" fmla="*/ 963758 w 963758"/>
                <a:gd name="connsiteY4" fmla="*/ 735797 h 817552"/>
                <a:gd name="connsiteX5" fmla="*/ 882003 w 963758"/>
                <a:gd name="connsiteY5" fmla="*/ 817552 h 817552"/>
                <a:gd name="connsiteX6" fmla="*/ 81755 w 963758"/>
                <a:gd name="connsiteY6" fmla="*/ 817552 h 817552"/>
                <a:gd name="connsiteX7" fmla="*/ 0 w 963758"/>
                <a:gd name="connsiteY7" fmla="*/ 735797 h 817552"/>
                <a:gd name="connsiteX8" fmla="*/ 0 w 963758"/>
                <a:gd name="connsiteY8" fmla="*/ 81755 h 817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3758" h="817552">
                  <a:moveTo>
                    <a:pt x="0" y="81755"/>
                  </a:moveTo>
                  <a:cubicBezTo>
                    <a:pt x="0" y="36603"/>
                    <a:pt x="36603" y="0"/>
                    <a:pt x="81755" y="0"/>
                  </a:cubicBezTo>
                  <a:lnTo>
                    <a:pt x="882003" y="0"/>
                  </a:lnTo>
                  <a:cubicBezTo>
                    <a:pt x="927155" y="0"/>
                    <a:pt x="963758" y="36603"/>
                    <a:pt x="963758" y="81755"/>
                  </a:cubicBezTo>
                  <a:lnTo>
                    <a:pt x="963758" y="735797"/>
                  </a:lnTo>
                  <a:cubicBezTo>
                    <a:pt x="963758" y="780949"/>
                    <a:pt x="927155" y="817552"/>
                    <a:pt x="882003" y="817552"/>
                  </a:cubicBezTo>
                  <a:lnTo>
                    <a:pt x="81755" y="817552"/>
                  </a:lnTo>
                  <a:cubicBezTo>
                    <a:pt x="36603" y="817552"/>
                    <a:pt x="0" y="780949"/>
                    <a:pt x="0" y="735797"/>
                  </a:cubicBezTo>
                  <a:lnTo>
                    <a:pt x="0" y="81755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58235" tIns="58235" rIns="58235" bIns="5823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solidFill>
                    <a:sysClr val="window" lastClr="FFFFFF"/>
                  </a:solidFill>
                  <a:latin typeface="Palatino Linotype"/>
                  <a:ea typeface="+mn-ea"/>
                  <a:cs typeface="+mn-cs"/>
                </a:rPr>
                <a:t>Communications &amp; Marketing Committee</a:t>
              </a:r>
              <a:endParaRPr lang="en-US" sz="1400" kern="1200" dirty="0">
                <a:solidFill>
                  <a:sysClr val="window" lastClr="FFFFFF"/>
                </a:solidFill>
                <a:latin typeface="Palatino Linotype"/>
                <a:ea typeface="+mn-ea"/>
                <a:cs typeface="+mn-cs"/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3060490" y="3214743"/>
              <a:ext cx="5243057" cy="811590"/>
            </a:xfrm>
            <a:custGeom>
              <a:avLst/>
              <a:gdLst>
                <a:gd name="connsiteX0" fmla="*/ 0 w 5243057"/>
                <a:gd name="connsiteY0" fmla="*/ 81159 h 811590"/>
                <a:gd name="connsiteX1" fmla="*/ 81159 w 5243057"/>
                <a:gd name="connsiteY1" fmla="*/ 0 h 811590"/>
                <a:gd name="connsiteX2" fmla="*/ 5161898 w 5243057"/>
                <a:gd name="connsiteY2" fmla="*/ 0 h 811590"/>
                <a:gd name="connsiteX3" fmla="*/ 5243057 w 5243057"/>
                <a:gd name="connsiteY3" fmla="*/ 81159 h 811590"/>
                <a:gd name="connsiteX4" fmla="*/ 5243057 w 5243057"/>
                <a:gd name="connsiteY4" fmla="*/ 730431 h 811590"/>
                <a:gd name="connsiteX5" fmla="*/ 5161898 w 5243057"/>
                <a:gd name="connsiteY5" fmla="*/ 811590 h 811590"/>
                <a:gd name="connsiteX6" fmla="*/ 81159 w 5243057"/>
                <a:gd name="connsiteY6" fmla="*/ 811590 h 811590"/>
                <a:gd name="connsiteX7" fmla="*/ 0 w 5243057"/>
                <a:gd name="connsiteY7" fmla="*/ 730431 h 811590"/>
                <a:gd name="connsiteX8" fmla="*/ 0 w 5243057"/>
                <a:gd name="connsiteY8" fmla="*/ 81159 h 811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43057" h="811590">
                  <a:moveTo>
                    <a:pt x="0" y="81159"/>
                  </a:moveTo>
                  <a:cubicBezTo>
                    <a:pt x="0" y="36336"/>
                    <a:pt x="36336" y="0"/>
                    <a:pt x="81159" y="0"/>
                  </a:cubicBezTo>
                  <a:lnTo>
                    <a:pt x="5161898" y="0"/>
                  </a:lnTo>
                  <a:cubicBezTo>
                    <a:pt x="5206721" y="0"/>
                    <a:pt x="5243057" y="36336"/>
                    <a:pt x="5243057" y="81159"/>
                  </a:cubicBezTo>
                  <a:lnTo>
                    <a:pt x="5243057" y="730431"/>
                  </a:lnTo>
                  <a:cubicBezTo>
                    <a:pt x="5243057" y="775254"/>
                    <a:pt x="5206721" y="811590"/>
                    <a:pt x="5161898" y="811590"/>
                  </a:cubicBezTo>
                  <a:lnTo>
                    <a:pt x="81159" y="811590"/>
                  </a:lnTo>
                  <a:cubicBezTo>
                    <a:pt x="36336" y="811590"/>
                    <a:pt x="0" y="775254"/>
                    <a:pt x="0" y="730431"/>
                  </a:cubicBezTo>
                  <a:lnTo>
                    <a:pt x="0" y="81159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28575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921" tIns="80921" rIns="80921" bIns="80921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chemeClr val="bg1"/>
                  </a:solidFill>
                  <a:latin typeface="Palatino Linotype"/>
                  <a:ea typeface="+mn-ea"/>
                  <a:cs typeface="+mn-cs"/>
                </a:rPr>
                <a:t>Local County Committees</a:t>
              </a:r>
              <a:endParaRPr lang="en-US" sz="2400" kern="1200" dirty="0">
                <a:solidFill>
                  <a:schemeClr val="bg1"/>
                </a:solidFill>
                <a:latin typeface="Palatino Linotype"/>
                <a:ea typeface="+mn-ea"/>
                <a:cs typeface="+mn-cs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3015055" y="4181726"/>
              <a:ext cx="1174657" cy="792393"/>
            </a:xfrm>
            <a:custGeom>
              <a:avLst/>
              <a:gdLst>
                <a:gd name="connsiteX0" fmla="*/ 0 w 813103"/>
                <a:gd name="connsiteY0" fmla="*/ 76539 h 765390"/>
                <a:gd name="connsiteX1" fmla="*/ 76539 w 813103"/>
                <a:gd name="connsiteY1" fmla="*/ 0 h 765390"/>
                <a:gd name="connsiteX2" fmla="*/ 736564 w 813103"/>
                <a:gd name="connsiteY2" fmla="*/ 0 h 765390"/>
                <a:gd name="connsiteX3" fmla="*/ 813103 w 813103"/>
                <a:gd name="connsiteY3" fmla="*/ 76539 h 765390"/>
                <a:gd name="connsiteX4" fmla="*/ 813103 w 813103"/>
                <a:gd name="connsiteY4" fmla="*/ 688851 h 765390"/>
                <a:gd name="connsiteX5" fmla="*/ 736564 w 813103"/>
                <a:gd name="connsiteY5" fmla="*/ 765390 h 765390"/>
                <a:gd name="connsiteX6" fmla="*/ 76539 w 813103"/>
                <a:gd name="connsiteY6" fmla="*/ 765390 h 765390"/>
                <a:gd name="connsiteX7" fmla="*/ 0 w 813103"/>
                <a:gd name="connsiteY7" fmla="*/ 688851 h 765390"/>
                <a:gd name="connsiteX8" fmla="*/ 0 w 813103"/>
                <a:gd name="connsiteY8" fmla="*/ 76539 h 765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13103" h="765390">
                  <a:moveTo>
                    <a:pt x="0" y="76539"/>
                  </a:moveTo>
                  <a:cubicBezTo>
                    <a:pt x="0" y="34268"/>
                    <a:pt x="34268" y="0"/>
                    <a:pt x="76539" y="0"/>
                  </a:cubicBezTo>
                  <a:lnTo>
                    <a:pt x="736564" y="0"/>
                  </a:lnTo>
                  <a:cubicBezTo>
                    <a:pt x="778835" y="0"/>
                    <a:pt x="813103" y="34268"/>
                    <a:pt x="813103" y="76539"/>
                  </a:cubicBezTo>
                  <a:lnTo>
                    <a:pt x="813103" y="688851"/>
                  </a:lnTo>
                  <a:cubicBezTo>
                    <a:pt x="813103" y="731122"/>
                    <a:pt x="778835" y="765390"/>
                    <a:pt x="736564" y="765390"/>
                  </a:cubicBezTo>
                  <a:lnTo>
                    <a:pt x="76539" y="765390"/>
                  </a:lnTo>
                  <a:cubicBezTo>
                    <a:pt x="34268" y="765390"/>
                    <a:pt x="0" y="731122"/>
                    <a:pt x="0" y="688851"/>
                  </a:cubicBezTo>
                  <a:lnTo>
                    <a:pt x="0" y="76539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60518" tIns="60518" rIns="60518" bIns="60518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solidFill>
                    <a:sysClr val="window" lastClr="FFFFFF"/>
                  </a:solidFill>
                  <a:latin typeface="Palatino Linotype"/>
                  <a:ea typeface="+mn-ea"/>
                  <a:cs typeface="+mn-cs"/>
                </a:rPr>
                <a:t>Morris</a:t>
              </a:r>
              <a:endParaRPr lang="en-US" sz="1400" kern="1200" dirty="0">
                <a:solidFill>
                  <a:sysClr val="window" lastClr="FFFFFF"/>
                </a:solidFill>
                <a:latin typeface="Palatino Linotype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3116620" y="5121785"/>
              <a:ext cx="1073092" cy="1090207"/>
            </a:xfrm>
            <a:custGeom>
              <a:avLst/>
              <a:gdLst>
                <a:gd name="connsiteX0" fmla="*/ 0 w 715097"/>
                <a:gd name="connsiteY0" fmla="*/ 71510 h 1061670"/>
                <a:gd name="connsiteX1" fmla="*/ 71510 w 715097"/>
                <a:gd name="connsiteY1" fmla="*/ 0 h 1061670"/>
                <a:gd name="connsiteX2" fmla="*/ 643587 w 715097"/>
                <a:gd name="connsiteY2" fmla="*/ 0 h 1061670"/>
                <a:gd name="connsiteX3" fmla="*/ 715097 w 715097"/>
                <a:gd name="connsiteY3" fmla="*/ 71510 h 1061670"/>
                <a:gd name="connsiteX4" fmla="*/ 715097 w 715097"/>
                <a:gd name="connsiteY4" fmla="*/ 990160 h 1061670"/>
                <a:gd name="connsiteX5" fmla="*/ 643587 w 715097"/>
                <a:gd name="connsiteY5" fmla="*/ 1061670 h 1061670"/>
                <a:gd name="connsiteX6" fmla="*/ 71510 w 715097"/>
                <a:gd name="connsiteY6" fmla="*/ 1061670 h 1061670"/>
                <a:gd name="connsiteX7" fmla="*/ 0 w 715097"/>
                <a:gd name="connsiteY7" fmla="*/ 990160 h 1061670"/>
                <a:gd name="connsiteX8" fmla="*/ 0 w 715097"/>
                <a:gd name="connsiteY8" fmla="*/ 71510 h 1061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5097" h="1061670">
                  <a:moveTo>
                    <a:pt x="0" y="71510"/>
                  </a:moveTo>
                  <a:cubicBezTo>
                    <a:pt x="0" y="32016"/>
                    <a:pt x="32016" y="0"/>
                    <a:pt x="71510" y="0"/>
                  </a:cubicBezTo>
                  <a:lnTo>
                    <a:pt x="643587" y="0"/>
                  </a:lnTo>
                  <a:cubicBezTo>
                    <a:pt x="683081" y="0"/>
                    <a:pt x="715097" y="32016"/>
                    <a:pt x="715097" y="71510"/>
                  </a:cubicBezTo>
                  <a:lnTo>
                    <a:pt x="715097" y="990160"/>
                  </a:lnTo>
                  <a:cubicBezTo>
                    <a:pt x="715097" y="1029654"/>
                    <a:pt x="683081" y="1061670"/>
                    <a:pt x="643587" y="1061670"/>
                  </a:cubicBezTo>
                  <a:lnTo>
                    <a:pt x="71510" y="1061670"/>
                  </a:lnTo>
                  <a:cubicBezTo>
                    <a:pt x="32016" y="1061670"/>
                    <a:pt x="0" y="1029654"/>
                    <a:pt x="0" y="990160"/>
                  </a:cubicBezTo>
                  <a:lnTo>
                    <a:pt x="0" y="71510"/>
                  </a:lnTo>
                  <a:close/>
                </a:path>
              </a:pathLst>
            </a:custGeom>
            <a:solidFill>
              <a:schemeClr val="accent2"/>
            </a:solidFill>
            <a:ln w="38100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804" tIns="43804" rIns="43804" bIns="43804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b="1" kern="1200" dirty="0" smtClean="0">
                  <a:latin typeface="Palatino Linotype" panose="02040502050505030304" pitchFamily="18" charset="0"/>
                </a:rPr>
                <a:t>WORKGROUPS:</a:t>
              </a:r>
            </a:p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kern="1200" dirty="0" smtClean="0">
                  <a:latin typeface="Palatino Linotype" panose="02040502050505030304" pitchFamily="18" charset="0"/>
                </a:rPr>
                <a:t>Obesity</a:t>
              </a:r>
            </a:p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kern="1200" dirty="0" smtClean="0">
                  <a:latin typeface="Palatino Linotype" panose="02040502050505030304" pitchFamily="18" charset="0"/>
                </a:rPr>
                <a:t>Diabetes &amp; Cardio</a:t>
              </a:r>
            </a:p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kern="1200" dirty="0" smtClean="0">
                  <a:latin typeface="Palatino Linotype" panose="02040502050505030304" pitchFamily="18" charset="0"/>
                </a:rPr>
                <a:t>Behavioral Health</a:t>
              </a:r>
            </a:p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kern="1200" dirty="0" smtClean="0">
                  <a:latin typeface="Palatino Linotype" panose="02040502050505030304" pitchFamily="18" charset="0"/>
                </a:rPr>
                <a:t>Heroin Use</a:t>
              </a:r>
            </a:p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 smtClean="0">
                  <a:latin typeface="Palatino Linotype" panose="02040502050505030304" pitchFamily="18" charset="0"/>
                </a:rPr>
                <a:t>Morristown United Coalition</a:t>
              </a:r>
              <a:endParaRPr lang="en-US" sz="900" kern="1200" dirty="0">
                <a:latin typeface="Palatino Linotype" panose="02040502050505030304" pitchFamily="18" charset="0"/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4313166" y="4194754"/>
              <a:ext cx="1134109" cy="804536"/>
            </a:xfrm>
            <a:custGeom>
              <a:avLst/>
              <a:gdLst>
                <a:gd name="connsiteX0" fmla="*/ 0 w 783991"/>
                <a:gd name="connsiteY0" fmla="*/ 78399 h 804536"/>
                <a:gd name="connsiteX1" fmla="*/ 78399 w 783991"/>
                <a:gd name="connsiteY1" fmla="*/ 0 h 804536"/>
                <a:gd name="connsiteX2" fmla="*/ 705592 w 783991"/>
                <a:gd name="connsiteY2" fmla="*/ 0 h 804536"/>
                <a:gd name="connsiteX3" fmla="*/ 783991 w 783991"/>
                <a:gd name="connsiteY3" fmla="*/ 78399 h 804536"/>
                <a:gd name="connsiteX4" fmla="*/ 783991 w 783991"/>
                <a:gd name="connsiteY4" fmla="*/ 726137 h 804536"/>
                <a:gd name="connsiteX5" fmla="*/ 705592 w 783991"/>
                <a:gd name="connsiteY5" fmla="*/ 804536 h 804536"/>
                <a:gd name="connsiteX6" fmla="*/ 78399 w 783991"/>
                <a:gd name="connsiteY6" fmla="*/ 804536 h 804536"/>
                <a:gd name="connsiteX7" fmla="*/ 0 w 783991"/>
                <a:gd name="connsiteY7" fmla="*/ 726137 h 804536"/>
                <a:gd name="connsiteX8" fmla="*/ 0 w 783991"/>
                <a:gd name="connsiteY8" fmla="*/ 78399 h 804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3991" h="804536">
                  <a:moveTo>
                    <a:pt x="0" y="78399"/>
                  </a:moveTo>
                  <a:cubicBezTo>
                    <a:pt x="0" y="35100"/>
                    <a:pt x="35100" y="0"/>
                    <a:pt x="78399" y="0"/>
                  </a:cubicBezTo>
                  <a:lnTo>
                    <a:pt x="705592" y="0"/>
                  </a:lnTo>
                  <a:cubicBezTo>
                    <a:pt x="748891" y="0"/>
                    <a:pt x="783991" y="35100"/>
                    <a:pt x="783991" y="78399"/>
                  </a:cubicBezTo>
                  <a:lnTo>
                    <a:pt x="783991" y="726137"/>
                  </a:lnTo>
                  <a:cubicBezTo>
                    <a:pt x="783991" y="769436"/>
                    <a:pt x="748891" y="804536"/>
                    <a:pt x="705592" y="804536"/>
                  </a:cubicBezTo>
                  <a:lnTo>
                    <a:pt x="78399" y="804536"/>
                  </a:lnTo>
                  <a:cubicBezTo>
                    <a:pt x="35100" y="804536"/>
                    <a:pt x="0" y="769436"/>
                    <a:pt x="0" y="726137"/>
                  </a:cubicBezTo>
                  <a:lnTo>
                    <a:pt x="0" y="78399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61062" tIns="61062" rIns="61062" bIns="61062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Palatino Linotype" panose="02040502050505030304" pitchFamily="18" charset="0"/>
                </a:rPr>
                <a:t>Passaic</a:t>
              </a:r>
              <a:endParaRPr lang="en-US" sz="1400" kern="1200" dirty="0">
                <a:latin typeface="Palatino Linotype" panose="02040502050505030304" pitchFamily="18" charset="0"/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4364607" y="5114050"/>
              <a:ext cx="1041193" cy="1090207"/>
            </a:xfrm>
            <a:custGeom>
              <a:avLst/>
              <a:gdLst>
                <a:gd name="connsiteX0" fmla="*/ 0 w 712085"/>
                <a:gd name="connsiteY0" fmla="*/ 71209 h 1024908"/>
                <a:gd name="connsiteX1" fmla="*/ 71209 w 712085"/>
                <a:gd name="connsiteY1" fmla="*/ 0 h 1024908"/>
                <a:gd name="connsiteX2" fmla="*/ 640877 w 712085"/>
                <a:gd name="connsiteY2" fmla="*/ 0 h 1024908"/>
                <a:gd name="connsiteX3" fmla="*/ 712086 w 712085"/>
                <a:gd name="connsiteY3" fmla="*/ 71209 h 1024908"/>
                <a:gd name="connsiteX4" fmla="*/ 712085 w 712085"/>
                <a:gd name="connsiteY4" fmla="*/ 953700 h 1024908"/>
                <a:gd name="connsiteX5" fmla="*/ 640876 w 712085"/>
                <a:gd name="connsiteY5" fmla="*/ 1024909 h 1024908"/>
                <a:gd name="connsiteX6" fmla="*/ 71209 w 712085"/>
                <a:gd name="connsiteY6" fmla="*/ 1024908 h 1024908"/>
                <a:gd name="connsiteX7" fmla="*/ 0 w 712085"/>
                <a:gd name="connsiteY7" fmla="*/ 953699 h 1024908"/>
                <a:gd name="connsiteX8" fmla="*/ 0 w 712085"/>
                <a:gd name="connsiteY8" fmla="*/ 71209 h 1024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2085" h="1024908">
                  <a:moveTo>
                    <a:pt x="0" y="71209"/>
                  </a:moveTo>
                  <a:cubicBezTo>
                    <a:pt x="0" y="31881"/>
                    <a:pt x="31881" y="0"/>
                    <a:pt x="71209" y="0"/>
                  </a:cubicBezTo>
                  <a:lnTo>
                    <a:pt x="640877" y="0"/>
                  </a:lnTo>
                  <a:cubicBezTo>
                    <a:pt x="680205" y="0"/>
                    <a:pt x="712086" y="31881"/>
                    <a:pt x="712086" y="71209"/>
                  </a:cubicBezTo>
                  <a:cubicBezTo>
                    <a:pt x="712086" y="365373"/>
                    <a:pt x="712085" y="659536"/>
                    <a:pt x="712085" y="953700"/>
                  </a:cubicBezTo>
                  <a:cubicBezTo>
                    <a:pt x="712085" y="993028"/>
                    <a:pt x="680204" y="1024909"/>
                    <a:pt x="640876" y="1024909"/>
                  </a:cubicBezTo>
                  <a:lnTo>
                    <a:pt x="71209" y="1024908"/>
                  </a:lnTo>
                  <a:cubicBezTo>
                    <a:pt x="31881" y="1024908"/>
                    <a:pt x="0" y="993027"/>
                    <a:pt x="0" y="953699"/>
                  </a:cubicBezTo>
                  <a:lnTo>
                    <a:pt x="0" y="71209"/>
                  </a:lnTo>
                  <a:close/>
                </a:path>
              </a:pathLst>
            </a:custGeom>
            <a:solidFill>
              <a:schemeClr val="accent2"/>
            </a:solidFill>
            <a:ln w="38100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716" tIns="43716" rIns="43716" bIns="43716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b="1" kern="1200" dirty="0" smtClean="0">
                  <a:latin typeface="Palatino Linotype" panose="02040502050505030304" pitchFamily="18" charset="0"/>
                </a:rPr>
                <a:t>WORKGROUPS:</a:t>
              </a:r>
            </a:p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kern="1200" dirty="0" smtClean="0">
                  <a:latin typeface="Palatino Linotype" panose="02040502050505030304" pitchFamily="18" charset="0"/>
                </a:rPr>
                <a:t>Access to Care</a:t>
              </a:r>
            </a:p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kern="1200" dirty="0" smtClean="0">
                  <a:latin typeface="Palatino Linotype" panose="02040502050505030304" pitchFamily="18" charset="0"/>
                </a:rPr>
                <a:t>Caregiver Health</a:t>
              </a:r>
            </a:p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kern="1200" dirty="0" smtClean="0">
                  <a:latin typeface="Palatino Linotype" panose="02040502050505030304" pitchFamily="18" charset="0"/>
                </a:rPr>
                <a:t>Heroin Use</a:t>
              </a:r>
            </a:p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kern="1200" dirty="0" smtClean="0">
                  <a:latin typeface="Palatino Linotype" panose="02040502050505030304" pitchFamily="18" charset="0"/>
                </a:rPr>
                <a:t>Diabetes &amp; Cardio</a:t>
              </a:r>
              <a:endParaRPr lang="en-US" sz="900" kern="1200" dirty="0">
                <a:latin typeface="Palatino Linotype" panose="02040502050505030304" pitchFamily="18" charset="0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5519644" y="4187284"/>
              <a:ext cx="1095685" cy="812006"/>
            </a:xfrm>
            <a:custGeom>
              <a:avLst/>
              <a:gdLst>
                <a:gd name="connsiteX0" fmla="*/ 0 w 849929"/>
                <a:gd name="connsiteY0" fmla="*/ 76733 h 767327"/>
                <a:gd name="connsiteX1" fmla="*/ 76733 w 849929"/>
                <a:gd name="connsiteY1" fmla="*/ 0 h 767327"/>
                <a:gd name="connsiteX2" fmla="*/ 773196 w 849929"/>
                <a:gd name="connsiteY2" fmla="*/ 0 h 767327"/>
                <a:gd name="connsiteX3" fmla="*/ 849929 w 849929"/>
                <a:gd name="connsiteY3" fmla="*/ 76733 h 767327"/>
                <a:gd name="connsiteX4" fmla="*/ 849929 w 849929"/>
                <a:gd name="connsiteY4" fmla="*/ 690594 h 767327"/>
                <a:gd name="connsiteX5" fmla="*/ 773196 w 849929"/>
                <a:gd name="connsiteY5" fmla="*/ 767327 h 767327"/>
                <a:gd name="connsiteX6" fmla="*/ 76733 w 849929"/>
                <a:gd name="connsiteY6" fmla="*/ 767327 h 767327"/>
                <a:gd name="connsiteX7" fmla="*/ 0 w 849929"/>
                <a:gd name="connsiteY7" fmla="*/ 690594 h 767327"/>
                <a:gd name="connsiteX8" fmla="*/ 0 w 849929"/>
                <a:gd name="connsiteY8" fmla="*/ 76733 h 767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9929" h="767327">
                  <a:moveTo>
                    <a:pt x="0" y="76733"/>
                  </a:moveTo>
                  <a:cubicBezTo>
                    <a:pt x="0" y="34355"/>
                    <a:pt x="34355" y="0"/>
                    <a:pt x="76733" y="0"/>
                  </a:cubicBezTo>
                  <a:lnTo>
                    <a:pt x="773196" y="0"/>
                  </a:lnTo>
                  <a:cubicBezTo>
                    <a:pt x="815574" y="0"/>
                    <a:pt x="849929" y="34355"/>
                    <a:pt x="849929" y="76733"/>
                  </a:cubicBezTo>
                  <a:lnTo>
                    <a:pt x="849929" y="690594"/>
                  </a:lnTo>
                  <a:cubicBezTo>
                    <a:pt x="849929" y="732972"/>
                    <a:pt x="815574" y="767327"/>
                    <a:pt x="773196" y="767327"/>
                  </a:cubicBezTo>
                  <a:lnTo>
                    <a:pt x="76733" y="767327"/>
                  </a:lnTo>
                  <a:cubicBezTo>
                    <a:pt x="34355" y="767327"/>
                    <a:pt x="0" y="732972"/>
                    <a:pt x="0" y="690594"/>
                  </a:cubicBezTo>
                  <a:lnTo>
                    <a:pt x="0" y="76733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60574" tIns="60574" rIns="60574" bIns="60574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solidFill>
                    <a:sysClr val="window" lastClr="FFFFFF"/>
                  </a:solidFill>
                  <a:latin typeface="Palatino Linotype"/>
                  <a:ea typeface="+mn-ea"/>
                  <a:cs typeface="+mn-cs"/>
                </a:rPr>
                <a:t>Sussex</a:t>
              </a:r>
              <a:endParaRPr lang="en-US" sz="1400" kern="1200" dirty="0">
                <a:solidFill>
                  <a:sysClr val="window" lastClr="FFFFFF"/>
                </a:solidFill>
                <a:latin typeface="Palatino Linotype"/>
                <a:ea typeface="+mn-ea"/>
                <a:cs typeface="+mn-cs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5575679" y="5115860"/>
              <a:ext cx="1039649" cy="1090207"/>
            </a:xfrm>
            <a:custGeom>
              <a:avLst/>
              <a:gdLst>
                <a:gd name="connsiteX0" fmla="*/ 0 w 743336"/>
                <a:gd name="connsiteY0" fmla="*/ 74334 h 1046270"/>
                <a:gd name="connsiteX1" fmla="*/ 74334 w 743336"/>
                <a:gd name="connsiteY1" fmla="*/ 0 h 1046270"/>
                <a:gd name="connsiteX2" fmla="*/ 669002 w 743336"/>
                <a:gd name="connsiteY2" fmla="*/ 0 h 1046270"/>
                <a:gd name="connsiteX3" fmla="*/ 743336 w 743336"/>
                <a:gd name="connsiteY3" fmla="*/ 74334 h 1046270"/>
                <a:gd name="connsiteX4" fmla="*/ 743336 w 743336"/>
                <a:gd name="connsiteY4" fmla="*/ 971936 h 1046270"/>
                <a:gd name="connsiteX5" fmla="*/ 669002 w 743336"/>
                <a:gd name="connsiteY5" fmla="*/ 1046270 h 1046270"/>
                <a:gd name="connsiteX6" fmla="*/ 74334 w 743336"/>
                <a:gd name="connsiteY6" fmla="*/ 1046270 h 1046270"/>
                <a:gd name="connsiteX7" fmla="*/ 0 w 743336"/>
                <a:gd name="connsiteY7" fmla="*/ 971936 h 1046270"/>
                <a:gd name="connsiteX8" fmla="*/ 0 w 743336"/>
                <a:gd name="connsiteY8" fmla="*/ 74334 h 1046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43336" h="1046270">
                  <a:moveTo>
                    <a:pt x="0" y="74334"/>
                  </a:moveTo>
                  <a:cubicBezTo>
                    <a:pt x="0" y="33280"/>
                    <a:pt x="33280" y="0"/>
                    <a:pt x="74334" y="0"/>
                  </a:cubicBezTo>
                  <a:lnTo>
                    <a:pt x="669002" y="0"/>
                  </a:lnTo>
                  <a:cubicBezTo>
                    <a:pt x="710056" y="0"/>
                    <a:pt x="743336" y="33280"/>
                    <a:pt x="743336" y="74334"/>
                  </a:cubicBezTo>
                  <a:lnTo>
                    <a:pt x="743336" y="971936"/>
                  </a:lnTo>
                  <a:cubicBezTo>
                    <a:pt x="743336" y="1012990"/>
                    <a:pt x="710056" y="1046270"/>
                    <a:pt x="669002" y="1046270"/>
                  </a:cubicBezTo>
                  <a:lnTo>
                    <a:pt x="74334" y="1046270"/>
                  </a:lnTo>
                  <a:cubicBezTo>
                    <a:pt x="33280" y="1046270"/>
                    <a:pt x="0" y="1012990"/>
                    <a:pt x="0" y="971936"/>
                  </a:cubicBezTo>
                  <a:lnTo>
                    <a:pt x="0" y="74334"/>
                  </a:lnTo>
                  <a:close/>
                </a:path>
              </a:pathLst>
            </a:custGeom>
            <a:solidFill>
              <a:schemeClr val="accent2"/>
            </a:solidFill>
            <a:ln w="38100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632" tIns="44632" rIns="44632" bIns="44632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b="1" kern="1200" dirty="0" smtClean="0">
                  <a:latin typeface="Palatino Linotype" panose="02040502050505030304" pitchFamily="18" charset="0"/>
                </a:rPr>
                <a:t>WORKGROUPS:</a:t>
              </a:r>
            </a:p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kern="1200" dirty="0" smtClean="0">
                  <a:latin typeface="Palatino Linotype" panose="02040502050505030304" pitchFamily="18" charset="0"/>
                </a:rPr>
                <a:t>Substance Abuse</a:t>
              </a:r>
            </a:p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 smtClean="0">
                  <a:latin typeface="Palatino Linotype" panose="02040502050505030304" pitchFamily="18" charset="0"/>
                </a:rPr>
                <a:t>Disorders</a:t>
              </a:r>
              <a:endParaRPr lang="en-US" sz="900" kern="1200" dirty="0" smtClean="0">
                <a:latin typeface="Palatino Linotype" panose="02040502050505030304" pitchFamily="18" charset="0"/>
              </a:endParaRPr>
            </a:p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kern="1200" dirty="0" smtClean="0">
                  <a:latin typeface="Palatino Linotype" panose="02040502050505030304" pitchFamily="18" charset="0"/>
                </a:rPr>
                <a:t> Access to Care</a:t>
              </a:r>
            </a:p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kern="1200" dirty="0" smtClean="0">
                  <a:latin typeface="Palatino Linotype" panose="02040502050505030304" pitchFamily="18" charset="0"/>
                </a:rPr>
                <a:t>Obesity</a:t>
              </a:r>
            </a:p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kern="1200" dirty="0" smtClean="0">
                  <a:latin typeface="Palatino Linotype" panose="02040502050505030304" pitchFamily="18" charset="0"/>
                </a:rPr>
                <a:t>Mental Health</a:t>
              </a:r>
            </a:p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kern="1200" dirty="0" smtClean="0">
                  <a:latin typeface="Palatino Linotype" panose="02040502050505030304" pitchFamily="18" charset="0"/>
                </a:rPr>
                <a:t>Transportation</a:t>
              </a:r>
              <a:endParaRPr lang="en-US" sz="900" kern="1200" dirty="0">
                <a:latin typeface="Palatino Linotype" panose="02040502050505030304" pitchFamily="18" charset="0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6689440" y="4187284"/>
              <a:ext cx="1078570" cy="802343"/>
            </a:xfrm>
            <a:custGeom>
              <a:avLst/>
              <a:gdLst>
                <a:gd name="connsiteX0" fmla="*/ 0 w 880730"/>
                <a:gd name="connsiteY0" fmla="*/ 75988 h 759875"/>
                <a:gd name="connsiteX1" fmla="*/ 75988 w 880730"/>
                <a:gd name="connsiteY1" fmla="*/ 0 h 759875"/>
                <a:gd name="connsiteX2" fmla="*/ 804743 w 880730"/>
                <a:gd name="connsiteY2" fmla="*/ 0 h 759875"/>
                <a:gd name="connsiteX3" fmla="*/ 880731 w 880730"/>
                <a:gd name="connsiteY3" fmla="*/ 75988 h 759875"/>
                <a:gd name="connsiteX4" fmla="*/ 880730 w 880730"/>
                <a:gd name="connsiteY4" fmla="*/ 683888 h 759875"/>
                <a:gd name="connsiteX5" fmla="*/ 804742 w 880730"/>
                <a:gd name="connsiteY5" fmla="*/ 759876 h 759875"/>
                <a:gd name="connsiteX6" fmla="*/ 75988 w 880730"/>
                <a:gd name="connsiteY6" fmla="*/ 759875 h 759875"/>
                <a:gd name="connsiteX7" fmla="*/ 0 w 880730"/>
                <a:gd name="connsiteY7" fmla="*/ 683887 h 759875"/>
                <a:gd name="connsiteX8" fmla="*/ 0 w 880730"/>
                <a:gd name="connsiteY8" fmla="*/ 75988 h 759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0730" h="759875">
                  <a:moveTo>
                    <a:pt x="0" y="75988"/>
                  </a:moveTo>
                  <a:cubicBezTo>
                    <a:pt x="0" y="34021"/>
                    <a:pt x="34021" y="0"/>
                    <a:pt x="75988" y="0"/>
                  </a:cubicBezTo>
                  <a:lnTo>
                    <a:pt x="804743" y="0"/>
                  </a:lnTo>
                  <a:cubicBezTo>
                    <a:pt x="846710" y="0"/>
                    <a:pt x="880731" y="34021"/>
                    <a:pt x="880731" y="75988"/>
                  </a:cubicBezTo>
                  <a:cubicBezTo>
                    <a:pt x="880731" y="278621"/>
                    <a:pt x="880730" y="481255"/>
                    <a:pt x="880730" y="683888"/>
                  </a:cubicBezTo>
                  <a:cubicBezTo>
                    <a:pt x="880730" y="725855"/>
                    <a:pt x="846709" y="759876"/>
                    <a:pt x="804742" y="759876"/>
                  </a:cubicBezTo>
                  <a:lnTo>
                    <a:pt x="75988" y="759875"/>
                  </a:lnTo>
                  <a:cubicBezTo>
                    <a:pt x="34021" y="759875"/>
                    <a:pt x="0" y="725854"/>
                    <a:pt x="0" y="683887"/>
                  </a:cubicBezTo>
                  <a:lnTo>
                    <a:pt x="0" y="75988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60356" tIns="60356" rIns="60356" bIns="60356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solidFill>
                    <a:sysClr val="window" lastClr="FFFFFF"/>
                  </a:solidFill>
                  <a:latin typeface="Palatino Linotype"/>
                  <a:ea typeface="+mn-ea"/>
                  <a:cs typeface="+mn-cs"/>
                </a:rPr>
                <a:t>Union</a:t>
              </a:r>
              <a:endParaRPr lang="en-US" sz="1400" kern="1200" dirty="0">
                <a:solidFill>
                  <a:sysClr val="window" lastClr="FFFFFF"/>
                </a:solidFill>
                <a:latin typeface="Palatino Linotype"/>
                <a:ea typeface="+mn-ea"/>
                <a:cs typeface="+mn-cs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6756829" y="5115860"/>
              <a:ext cx="1011181" cy="1108287"/>
            </a:xfrm>
            <a:custGeom>
              <a:avLst/>
              <a:gdLst>
                <a:gd name="connsiteX0" fmla="*/ 0 w 738015"/>
                <a:gd name="connsiteY0" fmla="*/ 73802 h 1056404"/>
                <a:gd name="connsiteX1" fmla="*/ 73802 w 738015"/>
                <a:gd name="connsiteY1" fmla="*/ 0 h 1056404"/>
                <a:gd name="connsiteX2" fmla="*/ 664214 w 738015"/>
                <a:gd name="connsiteY2" fmla="*/ 0 h 1056404"/>
                <a:gd name="connsiteX3" fmla="*/ 738016 w 738015"/>
                <a:gd name="connsiteY3" fmla="*/ 73802 h 1056404"/>
                <a:gd name="connsiteX4" fmla="*/ 738015 w 738015"/>
                <a:gd name="connsiteY4" fmla="*/ 982603 h 1056404"/>
                <a:gd name="connsiteX5" fmla="*/ 664213 w 738015"/>
                <a:gd name="connsiteY5" fmla="*/ 1056405 h 1056404"/>
                <a:gd name="connsiteX6" fmla="*/ 73802 w 738015"/>
                <a:gd name="connsiteY6" fmla="*/ 1056404 h 1056404"/>
                <a:gd name="connsiteX7" fmla="*/ 0 w 738015"/>
                <a:gd name="connsiteY7" fmla="*/ 982602 h 1056404"/>
                <a:gd name="connsiteX8" fmla="*/ 0 w 738015"/>
                <a:gd name="connsiteY8" fmla="*/ 73802 h 1056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8015" h="1056404">
                  <a:moveTo>
                    <a:pt x="0" y="73802"/>
                  </a:moveTo>
                  <a:cubicBezTo>
                    <a:pt x="0" y="33042"/>
                    <a:pt x="33042" y="0"/>
                    <a:pt x="73802" y="0"/>
                  </a:cubicBezTo>
                  <a:lnTo>
                    <a:pt x="664214" y="0"/>
                  </a:lnTo>
                  <a:cubicBezTo>
                    <a:pt x="704974" y="0"/>
                    <a:pt x="738016" y="33042"/>
                    <a:pt x="738016" y="73802"/>
                  </a:cubicBezTo>
                  <a:cubicBezTo>
                    <a:pt x="738016" y="376736"/>
                    <a:pt x="738015" y="679669"/>
                    <a:pt x="738015" y="982603"/>
                  </a:cubicBezTo>
                  <a:cubicBezTo>
                    <a:pt x="738015" y="1023363"/>
                    <a:pt x="704973" y="1056405"/>
                    <a:pt x="664213" y="1056405"/>
                  </a:cubicBezTo>
                  <a:lnTo>
                    <a:pt x="73802" y="1056404"/>
                  </a:lnTo>
                  <a:cubicBezTo>
                    <a:pt x="33042" y="1056404"/>
                    <a:pt x="0" y="1023362"/>
                    <a:pt x="0" y="982602"/>
                  </a:cubicBezTo>
                  <a:lnTo>
                    <a:pt x="0" y="73802"/>
                  </a:lnTo>
                  <a:close/>
                </a:path>
              </a:pathLst>
            </a:custGeom>
            <a:solidFill>
              <a:schemeClr val="accent2"/>
            </a:solidFill>
            <a:ln w="38100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76" tIns="44476" rIns="44476" bIns="44476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b="1" kern="1200" dirty="0" smtClean="0">
                  <a:latin typeface="Palatino Linotype" panose="02040502050505030304" pitchFamily="18" charset="0"/>
                </a:rPr>
                <a:t>WORKGROUPS:</a:t>
              </a:r>
            </a:p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kern="1200" dirty="0" smtClean="0">
                  <a:latin typeface="Palatino Linotype" panose="02040502050505030304" pitchFamily="18" charset="0"/>
                </a:rPr>
                <a:t>Diabetes, Heart Disease  &amp; Health Literacy</a:t>
              </a:r>
            </a:p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kern="1200" dirty="0" smtClean="0">
                  <a:latin typeface="Palatino Linotype" panose="02040502050505030304" pitchFamily="18" charset="0"/>
                </a:rPr>
                <a:t>Mental Health </a:t>
              </a:r>
            </a:p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kern="1200" dirty="0" smtClean="0">
                  <a:latin typeface="Palatino Linotype" panose="02040502050505030304" pitchFamily="18" charset="0"/>
                </a:rPr>
                <a:t>Obesity</a:t>
              </a:r>
              <a:endParaRPr lang="en-US" sz="900" kern="1200" dirty="0">
                <a:latin typeface="Palatino Linotype" panose="02040502050505030304" pitchFamily="18" charset="0"/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7852500" y="4185073"/>
              <a:ext cx="1078377" cy="804554"/>
            </a:xfrm>
            <a:custGeom>
              <a:avLst/>
              <a:gdLst>
                <a:gd name="connsiteX0" fmla="*/ 0 w 871271"/>
                <a:gd name="connsiteY0" fmla="*/ 86122 h 861219"/>
                <a:gd name="connsiteX1" fmla="*/ 86122 w 871271"/>
                <a:gd name="connsiteY1" fmla="*/ 0 h 861219"/>
                <a:gd name="connsiteX2" fmla="*/ 785149 w 871271"/>
                <a:gd name="connsiteY2" fmla="*/ 0 h 861219"/>
                <a:gd name="connsiteX3" fmla="*/ 871271 w 871271"/>
                <a:gd name="connsiteY3" fmla="*/ 86122 h 861219"/>
                <a:gd name="connsiteX4" fmla="*/ 871271 w 871271"/>
                <a:gd name="connsiteY4" fmla="*/ 775097 h 861219"/>
                <a:gd name="connsiteX5" fmla="*/ 785149 w 871271"/>
                <a:gd name="connsiteY5" fmla="*/ 861219 h 861219"/>
                <a:gd name="connsiteX6" fmla="*/ 86122 w 871271"/>
                <a:gd name="connsiteY6" fmla="*/ 861219 h 861219"/>
                <a:gd name="connsiteX7" fmla="*/ 0 w 871271"/>
                <a:gd name="connsiteY7" fmla="*/ 775097 h 861219"/>
                <a:gd name="connsiteX8" fmla="*/ 0 w 871271"/>
                <a:gd name="connsiteY8" fmla="*/ 86122 h 861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1271" h="861219">
                  <a:moveTo>
                    <a:pt x="0" y="86122"/>
                  </a:moveTo>
                  <a:cubicBezTo>
                    <a:pt x="0" y="38558"/>
                    <a:pt x="38558" y="0"/>
                    <a:pt x="86122" y="0"/>
                  </a:cubicBezTo>
                  <a:lnTo>
                    <a:pt x="785149" y="0"/>
                  </a:lnTo>
                  <a:cubicBezTo>
                    <a:pt x="832713" y="0"/>
                    <a:pt x="871271" y="38558"/>
                    <a:pt x="871271" y="86122"/>
                  </a:cubicBezTo>
                  <a:lnTo>
                    <a:pt x="871271" y="775097"/>
                  </a:lnTo>
                  <a:cubicBezTo>
                    <a:pt x="871271" y="822661"/>
                    <a:pt x="832713" y="861219"/>
                    <a:pt x="785149" y="861219"/>
                  </a:cubicBezTo>
                  <a:lnTo>
                    <a:pt x="86122" y="861219"/>
                  </a:lnTo>
                  <a:cubicBezTo>
                    <a:pt x="38558" y="861219"/>
                    <a:pt x="0" y="822661"/>
                    <a:pt x="0" y="775097"/>
                  </a:cubicBezTo>
                  <a:lnTo>
                    <a:pt x="0" y="86122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28575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084" tIns="48084" rIns="48084" bIns="48084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>
                  <a:latin typeface="Palatino Linotype" panose="02040502050505030304" pitchFamily="18" charset="0"/>
                </a:rPr>
                <a:t>Warren</a:t>
              </a:r>
              <a:endParaRPr lang="en-US" sz="1400" kern="1200" dirty="0">
                <a:latin typeface="Palatino Linotype" panose="02040502050505030304" pitchFamily="18" charset="0"/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7231625" y="2193079"/>
              <a:ext cx="1132196" cy="776400"/>
            </a:xfrm>
            <a:custGeom>
              <a:avLst/>
              <a:gdLst>
                <a:gd name="connsiteX0" fmla="*/ 0 w 1001514"/>
                <a:gd name="connsiteY0" fmla="*/ 88323 h 883226"/>
                <a:gd name="connsiteX1" fmla="*/ 88323 w 1001514"/>
                <a:gd name="connsiteY1" fmla="*/ 0 h 883226"/>
                <a:gd name="connsiteX2" fmla="*/ 913191 w 1001514"/>
                <a:gd name="connsiteY2" fmla="*/ 0 h 883226"/>
                <a:gd name="connsiteX3" fmla="*/ 1001514 w 1001514"/>
                <a:gd name="connsiteY3" fmla="*/ 88323 h 883226"/>
                <a:gd name="connsiteX4" fmla="*/ 1001514 w 1001514"/>
                <a:gd name="connsiteY4" fmla="*/ 794903 h 883226"/>
                <a:gd name="connsiteX5" fmla="*/ 913191 w 1001514"/>
                <a:gd name="connsiteY5" fmla="*/ 883226 h 883226"/>
                <a:gd name="connsiteX6" fmla="*/ 88323 w 1001514"/>
                <a:gd name="connsiteY6" fmla="*/ 883226 h 883226"/>
                <a:gd name="connsiteX7" fmla="*/ 0 w 1001514"/>
                <a:gd name="connsiteY7" fmla="*/ 794903 h 883226"/>
                <a:gd name="connsiteX8" fmla="*/ 0 w 1001514"/>
                <a:gd name="connsiteY8" fmla="*/ 88323 h 883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1514" h="883226">
                  <a:moveTo>
                    <a:pt x="0" y="88323"/>
                  </a:moveTo>
                  <a:cubicBezTo>
                    <a:pt x="0" y="39544"/>
                    <a:pt x="39544" y="0"/>
                    <a:pt x="88323" y="0"/>
                  </a:cubicBezTo>
                  <a:lnTo>
                    <a:pt x="913191" y="0"/>
                  </a:lnTo>
                  <a:cubicBezTo>
                    <a:pt x="961970" y="0"/>
                    <a:pt x="1001514" y="39544"/>
                    <a:pt x="1001514" y="88323"/>
                  </a:cubicBezTo>
                  <a:lnTo>
                    <a:pt x="1001514" y="794903"/>
                  </a:lnTo>
                  <a:cubicBezTo>
                    <a:pt x="1001514" y="843682"/>
                    <a:pt x="961970" y="883226"/>
                    <a:pt x="913191" y="883226"/>
                  </a:cubicBezTo>
                  <a:lnTo>
                    <a:pt x="88323" y="883226"/>
                  </a:lnTo>
                  <a:cubicBezTo>
                    <a:pt x="39544" y="883226"/>
                    <a:pt x="0" y="843682"/>
                    <a:pt x="0" y="794903"/>
                  </a:cubicBezTo>
                  <a:lnTo>
                    <a:pt x="0" y="88323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28575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7779" tIns="67779" rIns="67779" bIns="67779" numCol="1" spcCol="1270" anchor="ctr" anchorCtr="0">
              <a:noAutofit/>
            </a:bodyPr>
            <a:lstStyle/>
            <a:p>
              <a:pPr lvl="0" algn="ctr" defTabSz="488950"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latin typeface="Palatino Linotype" panose="02040502050505030304" pitchFamily="18" charset="0"/>
                </a:rPr>
                <a:t>NJHC Manager Consultant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561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85</Words>
  <Application>Microsoft Office PowerPoint</Application>
  <PresentationFormat>On-screen Show (4:3)</PresentationFormat>
  <Paragraphs>36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Connelly</dc:creator>
  <cp:lastModifiedBy>Catherine Connelly</cp:lastModifiedBy>
  <cp:revision>9</cp:revision>
  <cp:lastPrinted>2016-09-18T14:54:53Z</cp:lastPrinted>
  <dcterms:created xsi:type="dcterms:W3CDTF">2016-08-10T16:12:46Z</dcterms:created>
  <dcterms:modified xsi:type="dcterms:W3CDTF">2017-01-19T22:52:31Z</dcterms:modified>
</cp:coreProperties>
</file>